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65" r:id="rId2"/>
    <p:sldId id="267" r:id="rId3"/>
    <p:sldId id="273" r:id="rId4"/>
    <p:sldId id="257" r:id="rId5"/>
    <p:sldId id="261" r:id="rId6"/>
    <p:sldId id="272" r:id="rId7"/>
    <p:sldId id="271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 varScale="1">
        <p:scale>
          <a:sx n="61" d="100"/>
          <a:sy n="61" d="100"/>
        </p:scale>
        <p:origin x="1363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7AC1E9-66F4-4016-A511-ED47C8A96CFE}" type="datetimeFigureOut">
              <a:rPr lang="en-US" smtClean="0"/>
              <a:t>4/18/2020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5DAA73-6DEB-440B-ADB6-BC753FA54F8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90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DAA73-6DEB-440B-ADB6-BC753FA54F8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6472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DAA73-6DEB-440B-ADB6-BC753FA54F8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0729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DAA73-6DEB-440B-ADB6-BC753FA54F8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7651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DAA73-6DEB-440B-ADB6-BC753FA54F8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634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4/18/2020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4/18/2020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4/18/2020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4/18/2020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4/18/2020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4/18/2020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4/18/2020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4/18/2020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4/18/2020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4/18/2020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4/18/2020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FABC9163-40F4-41C1-B94C-97E6E3ED05A0}" type="datetimeFigureOut">
              <a:rPr lang="en-US" smtClean="0"/>
              <a:t>4/18/2020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685801"/>
            <a:ext cx="8153400" cy="3810000"/>
          </a:xfrm>
        </p:spPr>
        <p:txBody>
          <a:bodyPr>
            <a:normAutofit/>
          </a:bodyPr>
          <a:lstStyle/>
          <a:p>
            <a:pPr marL="0" indent="0"/>
            <a:endParaRPr lang="en-US" sz="2800" dirty="0" smtClean="0"/>
          </a:p>
          <a:p>
            <a:pPr algn="ctr"/>
            <a:r>
              <a:rPr lang="en-US" sz="2800" dirty="0" smtClean="0"/>
              <a:t>Dispute Resolution Methods</a:t>
            </a:r>
            <a:endParaRPr lang="en-US" sz="2800" dirty="0"/>
          </a:p>
          <a:p>
            <a:pPr algn="ctr"/>
            <a:r>
              <a:rPr lang="en-US" sz="2800" dirty="0"/>
              <a:t>Student’s Name</a:t>
            </a:r>
          </a:p>
          <a:p>
            <a:pPr algn="ctr"/>
            <a:r>
              <a:rPr lang="en-US" sz="2800" dirty="0"/>
              <a:t>Institution</a:t>
            </a:r>
          </a:p>
          <a:p>
            <a:pPr algn="ctr"/>
            <a:r>
              <a:rPr lang="en-US" sz="2800" dirty="0"/>
              <a:t>Date</a:t>
            </a:r>
          </a:p>
          <a:p>
            <a:pPr marL="0" indent="0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35599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228600"/>
            <a:ext cx="7520940" cy="4451877"/>
          </a:xfrm>
        </p:spPr>
        <p:txBody>
          <a:bodyPr>
            <a:normAutofit/>
          </a:bodyPr>
          <a:lstStyle/>
          <a:p>
            <a:pPr marL="0" indent="0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enefits 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of negotiation, mediation, arbitration and 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litigation</a:t>
            </a:r>
          </a:p>
          <a:p>
            <a:pPr>
              <a:buFont typeface="Arial" pitchFamily="34" charset="0"/>
              <a:buChar char="•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Settlement of problem is more likely to get agreed upon.</a:t>
            </a:r>
          </a:p>
          <a:p>
            <a:pPr>
              <a:buFont typeface="Arial" pitchFamily="34" charset="0"/>
              <a:buChar char="•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Settlement of problem gets done privately in negotiation.</a:t>
            </a:r>
            <a:endParaRPr lang="en-US" sz="2800" b="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Problems get solved without going to courts in negotiation, mediation and arbitration</a:t>
            </a:r>
            <a:r>
              <a:rPr lang="en-US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(Hadwiger</a:t>
            </a:r>
            <a:r>
              <a:rPr lang="en-US" sz="24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2017).</a:t>
            </a:r>
          </a:p>
          <a:p>
            <a:pPr>
              <a:buFont typeface="Arial" pitchFamily="34" charset="0"/>
              <a:buChar char="•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Both parties are directly involved in defending their positions. </a:t>
            </a:r>
          </a:p>
          <a:p>
            <a:pPr>
              <a:buFont typeface="Arial" pitchFamily="34" charset="0"/>
              <a:buChar char="•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Every party’s opinion can get listened and viewed effectively. </a:t>
            </a:r>
          </a:p>
        </p:txBody>
      </p:sp>
    </p:spTree>
    <p:extLst>
      <p:ext uri="{BB962C8B-B14F-4D97-AF65-F5344CB8AC3E}">
        <p14:creationId xmlns:p14="http://schemas.microsoft.com/office/powerpoint/2010/main" val="703768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Benefits of negotiation, mediation, arbitration and 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litigation</a:t>
            </a: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In  arbitration, parties can choose their arbitrator with proper experience in their area of dispute.</a:t>
            </a: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Time taken in arbitration, negotiation and mediation is quicker creating short time for final agreement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(Hadwiger, 2017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Scheduling of the trial processes can get done at any time. </a:t>
            </a: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Litigation provides the best resolution to parties fighting over properties.</a:t>
            </a: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Contractual agreement can get terminated through litigation. </a:t>
            </a:r>
            <a:endParaRPr lang="en-US" sz="2000" b="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4182846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382000" cy="4191000"/>
          </a:xfrm>
        </p:spPr>
        <p:txBody>
          <a:bodyPr>
            <a:normAutofit/>
          </a:bodyPr>
          <a:lstStyle/>
          <a:p>
            <a:pPr marL="0" lvl="0" indent="0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When litigation is required to resolve a dispute</a:t>
            </a:r>
          </a:p>
          <a:p>
            <a:pPr marL="457200" lvl="0" indent="-457200">
              <a:buFont typeface="Arial" pitchFamily="34" charset="0"/>
              <a:buChar char="•"/>
            </a:pPr>
            <a:endParaRPr lang="en-US" sz="2400" b="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When there is a case of murder involved in an activity.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When both parties do not come to a consensus over an event.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When there is a case of civil rights within a country,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When family members fight for property after not reaching an agreement.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When a case of contract creates misunderstanding amongst partners. </a:t>
            </a:r>
          </a:p>
        </p:txBody>
      </p:sp>
    </p:spTree>
    <p:extLst>
      <p:ext uri="{BB962C8B-B14F-4D97-AF65-F5344CB8AC3E}">
        <p14:creationId xmlns:p14="http://schemas.microsoft.com/office/powerpoint/2010/main" val="274121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6200"/>
            <a:ext cx="8458200" cy="4876800"/>
          </a:xfrm>
        </p:spPr>
        <p:txBody>
          <a:bodyPr>
            <a:normAutofit/>
          </a:bodyPr>
          <a:lstStyle/>
          <a:p>
            <a:pPr marL="0" indent="0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Comparison of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civil standards and procedures with criminal standards and procedures</a:t>
            </a:r>
            <a:endParaRPr lang="en-US" sz="2000" b="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In civil standards, dispute exists between two or more individual entities.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In criminal standards, action gets taken by government over the wrong individual or entity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(Meyn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2017). </a:t>
            </a:r>
            <a:endParaRPr lang="en-US" sz="2000" b="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In criminal standards, criminal prosecution gets done in form of a punishment involving fine or jail term</a:t>
            </a:r>
            <a:r>
              <a:rPr lang="en-US" sz="2400" b="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For the case of civil standards, criminal sentence does not get awarded but compensation of the wrong individual.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In civil matter, settlement gets done as award of money judgment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 (Meyn, 2017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In criminal matter, settlement gets done through punishment in form of fine or jail term. 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000" b="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4460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28600"/>
            <a:ext cx="8305800" cy="4648200"/>
          </a:xfrm>
        </p:spPr>
        <p:txBody>
          <a:bodyPr>
            <a:no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nnovations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by the court to pre-empt trials; e.g., mini-trials,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victims offender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mediation, judicial resolutions (JDR), sentencing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circles</a:t>
            </a:r>
          </a:p>
          <a:p>
            <a:pPr>
              <a:buFont typeface="Arial" pitchFamily="34" charset="0"/>
              <a:buChar char="•"/>
            </a:pPr>
            <a:r>
              <a:rPr lang="en-US" sz="24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Courts have developed restorative justice for victims.</a:t>
            </a:r>
          </a:p>
          <a:p>
            <a:pPr>
              <a:buFont typeface="Arial" pitchFamily="34" charset="0"/>
              <a:buChar char="•"/>
            </a:pPr>
            <a:r>
              <a:rPr lang="en-US" sz="24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Courts allow offenders to meet their victims and make amends.</a:t>
            </a:r>
          </a:p>
          <a:p>
            <a:pPr>
              <a:buFont typeface="Arial" pitchFamily="34" charset="0"/>
              <a:buChar char="•"/>
            </a:pPr>
            <a:r>
              <a:rPr lang="en-US" sz="24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Victims can meet offenders and talk about the real impact of the crime.</a:t>
            </a:r>
          </a:p>
          <a:p>
            <a:pPr>
              <a:buFont typeface="Arial" pitchFamily="34" charset="0"/>
              <a:buChar char="•"/>
            </a:pPr>
            <a:r>
              <a:rPr lang="en-US" sz="24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Victims gets empowered through getting a voice of talking how they got affected by the crime. </a:t>
            </a:r>
          </a:p>
          <a:p>
            <a:pPr>
              <a:buFont typeface="Arial" pitchFamily="34" charset="0"/>
              <a:buChar char="•"/>
            </a:pPr>
            <a:r>
              <a:rPr lang="en-US" sz="24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Offenders can account for all the criminal activities they had committed. </a:t>
            </a:r>
          </a:p>
          <a:p>
            <a:pPr>
              <a:buFont typeface="Arial" pitchFamily="34" charset="0"/>
              <a:buChar char="•"/>
            </a:pPr>
            <a:endParaRPr lang="en-US" sz="2400" b="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8367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b="0" dirty="0" smtClean="0">
                <a:latin typeface="Times New Roman" pitchFamily="18" charset="0"/>
                <a:cs typeface="Times New Roman" pitchFamily="18" charset="0"/>
              </a:rPr>
              <a:t>Hadwiger</a:t>
            </a:r>
            <a:r>
              <a:rPr lang="en-US" sz="3200" b="0" dirty="0">
                <a:latin typeface="Times New Roman" pitchFamily="18" charset="0"/>
                <a:cs typeface="Times New Roman" pitchFamily="18" charset="0"/>
              </a:rPr>
              <a:t>, F. (2017). Looking to the future: mediation and arbitration procedures for global framework agreements. </a:t>
            </a:r>
            <a:r>
              <a:rPr lang="en-US" sz="3200" b="0" i="1" dirty="0">
                <a:latin typeface="Times New Roman" pitchFamily="18" charset="0"/>
                <a:cs typeface="Times New Roman" pitchFamily="18" charset="0"/>
              </a:rPr>
              <a:t>Transfer: European Review of Labour and Research</a:t>
            </a:r>
            <a:r>
              <a:rPr lang="en-US" sz="32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b="0" i="1" dirty="0">
                <a:latin typeface="Times New Roman" pitchFamily="18" charset="0"/>
                <a:cs typeface="Times New Roman" pitchFamily="18" charset="0"/>
              </a:rPr>
              <a:t>23</a:t>
            </a:r>
            <a:r>
              <a:rPr lang="en-US" sz="3200" b="0" dirty="0">
                <a:latin typeface="Times New Roman" pitchFamily="18" charset="0"/>
                <a:cs typeface="Times New Roman" pitchFamily="18" charset="0"/>
              </a:rPr>
              <a:t>(4), 409-424.</a:t>
            </a:r>
          </a:p>
          <a:p>
            <a:r>
              <a:rPr lang="en-US" sz="2400" b="0" dirty="0">
                <a:latin typeface="Times New Roman" pitchFamily="18" charset="0"/>
                <a:cs typeface="Times New Roman" pitchFamily="18" charset="0"/>
              </a:rPr>
              <a:t>Meyn, I. (2017). Why Civil and Criminal Procedure Are So Different: A Forgotten History. </a:t>
            </a:r>
            <a:r>
              <a:rPr lang="en-US" sz="2400" b="0" i="1" dirty="0">
                <a:latin typeface="Times New Roman" pitchFamily="18" charset="0"/>
                <a:cs typeface="Times New Roman" pitchFamily="18" charset="0"/>
              </a:rPr>
              <a:t>Fordham L. Rev.</a:t>
            </a:r>
            <a:r>
              <a:rPr lang="en-US" sz="24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0" i="1" dirty="0">
                <a:latin typeface="Times New Roman" pitchFamily="18" charset="0"/>
                <a:cs typeface="Times New Roman" pitchFamily="18" charset="0"/>
              </a:rPr>
              <a:t>86</a:t>
            </a:r>
            <a:r>
              <a:rPr lang="en-US" sz="2400" b="0" dirty="0">
                <a:latin typeface="Times New Roman" pitchFamily="18" charset="0"/>
                <a:cs typeface="Times New Roman" pitchFamily="18" charset="0"/>
              </a:rPr>
              <a:t>, 697.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71519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2384</TotalTime>
  <Words>488</Words>
  <Application>Microsoft Office PowerPoint</Application>
  <PresentationFormat>On-screen Show (4:3)</PresentationFormat>
  <Paragraphs>45</Paragraphs>
  <Slides>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Calibri</vt:lpstr>
      <vt:lpstr>Franklin Gothic Book</vt:lpstr>
      <vt:lpstr>Franklin Gothic Medium</vt:lpstr>
      <vt:lpstr>Times New Roman</vt:lpstr>
      <vt:lpstr>Tunga</vt:lpstr>
      <vt:lpstr>Wingdings</vt:lpstr>
      <vt:lpstr>Angles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</dc:creator>
  <cp:lastModifiedBy>Windows User</cp:lastModifiedBy>
  <cp:revision>389</cp:revision>
  <dcterms:created xsi:type="dcterms:W3CDTF">2017-03-06T17:33:03Z</dcterms:created>
  <dcterms:modified xsi:type="dcterms:W3CDTF">2020-04-18T19:58:36Z</dcterms:modified>
</cp:coreProperties>
</file>